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0" r:id="rId3"/>
    <p:sldId id="271" r:id="rId4"/>
    <p:sldId id="272" r:id="rId5"/>
    <p:sldId id="273" r:id="rId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4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ED041-5B20-4F66-AB30-358FE2495D88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442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442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6E73F-8423-4DC1-BFD6-4CDC2FDE9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19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1510D-014D-45B7-92AA-FC22D2A0197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0EC3F-EBB7-4573-BF22-4E19A9DAF6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93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84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7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90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65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24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71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21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73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4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30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0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A982C-52D0-4CD9-9F6E-E49A291AD36C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6AD8-6CA3-4A92-8A7F-832E9F02D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99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1343693"/>
              </p:ext>
            </p:extLst>
          </p:nvPr>
        </p:nvGraphicFramePr>
        <p:xfrm>
          <a:off x="6505804" y="4800172"/>
          <a:ext cx="4258308" cy="403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4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3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4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32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9"/>
          <p:cNvSpPr txBox="1"/>
          <p:nvPr/>
        </p:nvSpPr>
        <p:spPr>
          <a:xfrm>
            <a:off x="1399248" y="1623254"/>
            <a:ext cx="936486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33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ОРГАНИЗАЦИИ ДЕЯТЕЛЬНОСТИ ШТАБОВ ВОСПИТАТЕЛЬНОЙ РАБОТЫ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73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2F303A8-6319-4D23-9109-911598CF86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130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75;p10"/>
          <p:cNvSpPr txBox="1"/>
          <p:nvPr/>
        </p:nvSpPr>
        <p:spPr>
          <a:xfrm>
            <a:off x="1758183" y="116651"/>
            <a:ext cx="9579300" cy="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525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СТРУКТУРА МУНИЦИПАЛЬНОГО ШТАБА ВОСПИТАТЕЛЬНОЙ РАБОТЫ</a:t>
            </a:r>
            <a:endParaRPr sz="1900" dirty="0"/>
          </a:p>
        </p:txBody>
      </p:sp>
      <p:cxnSp>
        <p:nvCxnSpPr>
          <p:cNvPr id="4" name="Google Shape;380;p10"/>
          <p:cNvCxnSpPr/>
          <p:nvPr/>
        </p:nvCxnSpPr>
        <p:spPr>
          <a:xfrm rot="10800000" flipH="1">
            <a:off x="1804526" y="480247"/>
            <a:ext cx="9306600" cy="21600"/>
          </a:xfrm>
          <a:prstGeom prst="straightConnector1">
            <a:avLst/>
          </a:prstGeom>
          <a:noFill/>
          <a:ln w="5715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" name="Прямая соединительная линия 18"/>
          <p:cNvCxnSpPr/>
          <p:nvPr/>
        </p:nvCxnSpPr>
        <p:spPr>
          <a:xfrm>
            <a:off x="6645629" y="1393371"/>
            <a:ext cx="4553" cy="164337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16125" y="4414479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oogle Shape;388;p10"/>
          <p:cNvSpPr/>
          <p:nvPr/>
        </p:nvSpPr>
        <p:spPr>
          <a:xfrm>
            <a:off x="6368411" y="5585254"/>
            <a:ext cx="2475450" cy="909363"/>
          </a:xfrm>
          <a:prstGeom prst="roundRect">
            <a:avLst>
              <a:gd name="adj" fmla="val 334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Представитель ПДН</a:t>
            </a:r>
            <a:endParaRPr sz="16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618085" y="1100826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247311" y="2557221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843295" y="2173143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oogle Shape;388;p10"/>
          <p:cNvSpPr/>
          <p:nvPr/>
        </p:nvSpPr>
        <p:spPr>
          <a:xfrm>
            <a:off x="9866811" y="3024955"/>
            <a:ext cx="2017026" cy="1475400"/>
          </a:xfrm>
          <a:prstGeom prst="roundRect">
            <a:avLst>
              <a:gd name="adj" fmla="val 334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Представитель молодежной организации</a:t>
            </a:r>
            <a:endParaRPr sz="1600" dirty="0"/>
          </a:p>
        </p:txBody>
      </p:sp>
      <p:sp>
        <p:nvSpPr>
          <p:cNvPr id="8" name="Google Shape;388;p10"/>
          <p:cNvSpPr/>
          <p:nvPr/>
        </p:nvSpPr>
        <p:spPr>
          <a:xfrm>
            <a:off x="7134092" y="1656741"/>
            <a:ext cx="4749745" cy="938413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Руководитель органа управления молодежной политикой,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заместитель председателя Штаба</a:t>
            </a:r>
            <a:endParaRPr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825040" y="1078942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oogle Shape;388;p10"/>
          <p:cNvSpPr/>
          <p:nvPr/>
        </p:nvSpPr>
        <p:spPr>
          <a:xfrm>
            <a:off x="4110445" y="764514"/>
            <a:ext cx="5268685" cy="628857"/>
          </a:xfrm>
          <a:prstGeom prst="roundRect">
            <a:avLst>
              <a:gd name="adj" fmla="val 334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Заместитель Главы по социальным вопросам, председатель Штаба</a:t>
            </a:r>
            <a:endParaRPr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679790" y="2334075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ogle Shape;388;p10"/>
          <p:cNvSpPr/>
          <p:nvPr/>
        </p:nvSpPr>
        <p:spPr>
          <a:xfrm>
            <a:off x="5181600" y="3036744"/>
            <a:ext cx="4398091" cy="1475400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Председатель Совета местного отделения Движения первых</a:t>
            </a:r>
            <a:endParaRPr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92027" y="2399832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04264" y="2465589"/>
            <a:ext cx="7457" cy="12738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oogle Shape;388;p10"/>
          <p:cNvSpPr/>
          <p:nvPr/>
        </p:nvSpPr>
        <p:spPr>
          <a:xfrm>
            <a:off x="207305" y="3026932"/>
            <a:ext cx="1888514" cy="1981704"/>
          </a:xfrm>
          <a:prstGeom prst="roundRect">
            <a:avLst>
              <a:gd name="adj" fmla="val 334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spc="-100" dirty="0" smtClean="0"/>
              <a:t>Представитель муниципального родительского Совета</a:t>
            </a:r>
            <a:endParaRPr sz="1600" spc="-100" dirty="0"/>
          </a:p>
        </p:txBody>
      </p:sp>
      <p:sp>
        <p:nvSpPr>
          <p:cNvPr id="12" name="Google Shape;388;p10"/>
          <p:cNvSpPr/>
          <p:nvPr/>
        </p:nvSpPr>
        <p:spPr>
          <a:xfrm>
            <a:off x="2307911" y="3026932"/>
            <a:ext cx="2369815" cy="1553306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spc="-100" dirty="0" smtClean="0"/>
              <a:t>Муниципальный координатор проекта «Навигаторы детства» (советники)</a:t>
            </a:r>
            <a:endParaRPr sz="1600" b="1" spc="-1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92160" y="2399832"/>
            <a:ext cx="27425" cy="400096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388;p10"/>
          <p:cNvSpPr/>
          <p:nvPr/>
        </p:nvSpPr>
        <p:spPr>
          <a:xfrm>
            <a:off x="3783439" y="5304926"/>
            <a:ext cx="2234184" cy="1475400"/>
          </a:xfrm>
          <a:prstGeom prst="roundRect">
            <a:avLst>
              <a:gd name="adj" fmla="val 334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Председатель Ассоциации классных руководителей</a:t>
            </a:r>
            <a:endParaRPr sz="1600" dirty="0"/>
          </a:p>
        </p:txBody>
      </p:sp>
      <p:sp>
        <p:nvSpPr>
          <p:cNvPr id="6" name="Google Shape;388;p10"/>
          <p:cNvSpPr/>
          <p:nvPr/>
        </p:nvSpPr>
        <p:spPr>
          <a:xfrm>
            <a:off x="297337" y="1656037"/>
            <a:ext cx="5970079" cy="939117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Руководитель органа управления образования, заместитель председателя Штаба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xmlns="" val="14827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75;p10"/>
          <p:cNvSpPr txBox="1"/>
          <p:nvPr/>
        </p:nvSpPr>
        <p:spPr>
          <a:xfrm>
            <a:off x="1758183" y="116651"/>
            <a:ext cx="9579300" cy="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525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СТРУКТУРА ШТАБА ВОСПИТАТЕЛЬНОЙ РАБОТЫ ОБРАЗОВАТЕЛЬНОЙ ОРГАНИЗАЦИИ</a:t>
            </a:r>
            <a:endParaRPr sz="1900" dirty="0"/>
          </a:p>
        </p:txBody>
      </p:sp>
      <p:cxnSp>
        <p:nvCxnSpPr>
          <p:cNvPr id="4" name="Google Shape;380;p10"/>
          <p:cNvCxnSpPr/>
          <p:nvPr/>
        </p:nvCxnSpPr>
        <p:spPr>
          <a:xfrm rot="10800000" flipH="1">
            <a:off x="1804526" y="480247"/>
            <a:ext cx="9306600" cy="21600"/>
          </a:xfrm>
          <a:prstGeom prst="straightConnector1">
            <a:avLst/>
          </a:prstGeom>
          <a:noFill/>
          <a:ln w="5715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Прямая соединительная линия 26"/>
          <p:cNvCxnSpPr>
            <a:stCxn id="41" idx="2"/>
          </p:cNvCxnSpPr>
          <p:nvPr/>
        </p:nvCxnSpPr>
        <p:spPr>
          <a:xfrm>
            <a:off x="6228393" y="3045400"/>
            <a:ext cx="1" cy="278602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oogle Shape;388;p10"/>
          <p:cNvSpPr/>
          <p:nvPr/>
        </p:nvSpPr>
        <p:spPr>
          <a:xfrm>
            <a:off x="271443" y="3166361"/>
            <a:ext cx="3101190" cy="466976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Педагог-психолог</a:t>
            </a:r>
            <a:endParaRPr sz="1400" b="1" dirty="0"/>
          </a:p>
        </p:txBody>
      </p:sp>
      <p:sp>
        <p:nvSpPr>
          <p:cNvPr id="34" name="Google Shape;388;p10"/>
          <p:cNvSpPr/>
          <p:nvPr/>
        </p:nvSpPr>
        <p:spPr>
          <a:xfrm>
            <a:off x="271443" y="3774060"/>
            <a:ext cx="3101190" cy="466976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Социальный педагог</a:t>
            </a:r>
            <a:endParaRPr sz="1400" b="1" dirty="0"/>
          </a:p>
        </p:txBody>
      </p:sp>
      <p:sp>
        <p:nvSpPr>
          <p:cNvPr id="35" name="Google Shape;388;p10"/>
          <p:cNvSpPr/>
          <p:nvPr/>
        </p:nvSpPr>
        <p:spPr>
          <a:xfrm>
            <a:off x="271443" y="4391958"/>
            <a:ext cx="3101190" cy="466976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Медработник </a:t>
            </a:r>
          </a:p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</p:txBody>
      </p:sp>
      <p:sp>
        <p:nvSpPr>
          <p:cNvPr id="36" name="Google Shape;388;p10"/>
          <p:cNvSpPr/>
          <p:nvPr/>
        </p:nvSpPr>
        <p:spPr>
          <a:xfrm>
            <a:off x="271443" y="4989458"/>
            <a:ext cx="3101190" cy="466976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Библиотекарь</a:t>
            </a:r>
            <a:endParaRPr sz="1400" b="1" dirty="0"/>
          </a:p>
        </p:txBody>
      </p:sp>
      <p:sp>
        <p:nvSpPr>
          <p:cNvPr id="37" name="Google Shape;388;p10"/>
          <p:cNvSpPr/>
          <p:nvPr/>
        </p:nvSpPr>
        <p:spPr>
          <a:xfrm>
            <a:off x="271443" y="5597157"/>
            <a:ext cx="3101190" cy="466976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Педагог-организатор</a:t>
            </a:r>
            <a:endParaRPr sz="1400" b="1" dirty="0"/>
          </a:p>
        </p:txBody>
      </p:sp>
      <p:cxnSp>
        <p:nvCxnSpPr>
          <p:cNvPr id="39" name="Прямая соединительная линия 38"/>
          <p:cNvCxnSpPr>
            <a:stCxn id="41" idx="2"/>
          </p:cNvCxnSpPr>
          <p:nvPr/>
        </p:nvCxnSpPr>
        <p:spPr>
          <a:xfrm>
            <a:off x="6228393" y="3045400"/>
            <a:ext cx="0" cy="356727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228393" y="709074"/>
            <a:ext cx="3440" cy="10135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Google Shape;388;p10"/>
          <p:cNvSpPr/>
          <p:nvPr/>
        </p:nvSpPr>
        <p:spPr>
          <a:xfrm>
            <a:off x="3597489" y="6178125"/>
            <a:ext cx="5268685" cy="628144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Председатель родительского комитета школы</a:t>
            </a:r>
            <a:endParaRPr sz="1600" b="1" dirty="0"/>
          </a:p>
        </p:txBody>
      </p:sp>
      <p:sp>
        <p:nvSpPr>
          <p:cNvPr id="32" name="Google Shape;388;p10"/>
          <p:cNvSpPr/>
          <p:nvPr/>
        </p:nvSpPr>
        <p:spPr>
          <a:xfrm>
            <a:off x="3611214" y="1893946"/>
            <a:ext cx="5268685" cy="511762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Советник по воспитанию </a:t>
            </a:r>
          </a:p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ответственный секретарь Штаба</a:t>
            </a:r>
            <a:endParaRPr sz="1400" b="1" dirty="0"/>
          </a:p>
        </p:txBody>
      </p:sp>
      <p:sp>
        <p:nvSpPr>
          <p:cNvPr id="5" name="Google Shape;388;p10"/>
          <p:cNvSpPr/>
          <p:nvPr/>
        </p:nvSpPr>
        <p:spPr>
          <a:xfrm>
            <a:off x="3597489" y="633181"/>
            <a:ext cx="5268685" cy="430963"/>
          </a:xfrm>
          <a:prstGeom prst="roundRect">
            <a:avLst>
              <a:gd name="adj" fmla="val 334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Директор школы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руководитель Штаба</a:t>
            </a:r>
            <a:endParaRPr sz="1600" b="1" dirty="0"/>
          </a:p>
        </p:txBody>
      </p:sp>
      <p:sp>
        <p:nvSpPr>
          <p:cNvPr id="23" name="Google Shape;388;p10"/>
          <p:cNvSpPr/>
          <p:nvPr/>
        </p:nvSpPr>
        <p:spPr>
          <a:xfrm>
            <a:off x="3611214" y="1226427"/>
            <a:ext cx="5268685" cy="505236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Заместитель директора по воспитательной работе</a:t>
            </a:r>
          </a:p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 </a:t>
            </a:r>
            <a:r>
              <a:rPr lang="ru-RU" sz="1400" b="1" dirty="0" smtClean="0"/>
              <a:t>заместитель руководителя Штаба</a:t>
            </a:r>
            <a:endParaRPr sz="1400" b="1" dirty="0"/>
          </a:p>
        </p:txBody>
      </p:sp>
      <p:sp>
        <p:nvSpPr>
          <p:cNvPr id="41" name="Google Shape;388;p10"/>
          <p:cNvSpPr/>
          <p:nvPr/>
        </p:nvSpPr>
        <p:spPr>
          <a:xfrm>
            <a:off x="3594050" y="2567991"/>
            <a:ext cx="5268685" cy="477409"/>
          </a:xfrm>
          <a:prstGeom prst="roundRect">
            <a:avLst>
              <a:gd name="adj" fmla="val 3344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Председатель первичного отделения РДДМ</a:t>
            </a:r>
            <a:endParaRPr sz="1600" b="1" dirty="0"/>
          </a:p>
        </p:txBody>
      </p:sp>
      <p:cxnSp>
        <p:nvCxnSpPr>
          <p:cNvPr id="49" name="Прямая соединительная линия 48"/>
          <p:cNvCxnSpPr>
            <a:stCxn id="33" idx="3"/>
          </p:cNvCxnSpPr>
          <p:nvPr/>
        </p:nvCxnSpPr>
        <p:spPr>
          <a:xfrm flipV="1">
            <a:off x="3372633" y="3392101"/>
            <a:ext cx="5927484" cy="774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oogle Shape;388;p10"/>
          <p:cNvSpPr/>
          <p:nvPr/>
        </p:nvSpPr>
        <p:spPr>
          <a:xfrm>
            <a:off x="9103789" y="3165776"/>
            <a:ext cx="2876334" cy="422964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Вожатый</a:t>
            </a:r>
            <a:endParaRPr sz="1400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3372633" y="4011886"/>
            <a:ext cx="5927484" cy="774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372633" y="4631671"/>
            <a:ext cx="5927484" cy="774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3372633" y="5251456"/>
            <a:ext cx="5927484" cy="774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3372633" y="5871241"/>
            <a:ext cx="5927484" cy="774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Google Shape;388;p10"/>
          <p:cNvSpPr/>
          <p:nvPr/>
        </p:nvSpPr>
        <p:spPr>
          <a:xfrm>
            <a:off x="9103789" y="3773475"/>
            <a:ext cx="2876334" cy="422964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Руководитель ШСК</a:t>
            </a:r>
            <a:endParaRPr sz="1400" b="1" dirty="0"/>
          </a:p>
        </p:txBody>
      </p:sp>
      <p:sp>
        <p:nvSpPr>
          <p:cNvPr id="45" name="Google Shape;388;p10"/>
          <p:cNvSpPr/>
          <p:nvPr/>
        </p:nvSpPr>
        <p:spPr>
          <a:xfrm>
            <a:off x="9103789" y="4381174"/>
            <a:ext cx="2876334" cy="422964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Руководитель школьной системы дополнительного образования</a:t>
            </a:r>
            <a:endParaRPr sz="1400" b="1" dirty="0"/>
          </a:p>
        </p:txBody>
      </p:sp>
      <p:sp>
        <p:nvSpPr>
          <p:cNvPr id="46" name="Google Shape;388;p10"/>
          <p:cNvSpPr/>
          <p:nvPr/>
        </p:nvSpPr>
        <p:spPr>
          <a:xfrm>
            <a:off x="9103789" y="4988873"/>
            <a:ext cx="2876334" cy="422964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Классные руководители</a:t>
            </a:r>
            <a:endParaRPr sz="1400" b="1" dirty="0"/>
          </a:p>
        </p:txBody>
      </p:sp>
      <p:sp>
        <p:nvSpPr>
          <p:cNvPr id="47" name="Google Shape;388;p10"/>
          <p:cNvSpPr/>
          <p:nvPr/>
        </p:nvSpPr>
        <p:spPr>
          <a:xfrm>
            <a:off x="9103789" y="5596572"/>
            <a:ext cx="2876334" cy="422964"/>
          </a:xfrm>
          <a:prstGeom prst="roundRect">
            <a:avLst>
              <a:gd name="adj" fmla="val 33441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Председатель органа ученического самоуправления</a:t>
            </a:r>
            <a:endParaRPr sz="1400" b="1" dirty="0"/>
          </a:p>
        </p:txBody>
      </p:sp>
    </p:spTree>
    <p:extLst>
      <p:ext uri="{BB962C8B-B14F-4D97-AF65-F5344CB8AC3E}">
        <p14:creationId xmlns:p14="http://schemas.microsoft.com/office/powerpoint/2010/main" xmlns="" val="259810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75;p10"/>
          <p:cNvSpPr txBox="1"/>
          <p:nvPr/>
        </p:nvSpPr>
        <p:spPr>
          <a:xfrm>
            <a:off x="1758183" y="116651"/>
            <a:ext cx="9579300" cy="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525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МАТЕРИАЛЫ ПО ОРГАНИЗАЦИИ ДЕЯТЕЛЬНОСТИ ШТАБОВ ВОСПИТАТЕЛЬНОЙ РАБОТЫ</a:t>
            </a:r>
            <a:endParaRPr sz="19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759" y="997625"/>
            <a:ext cx="2073724" cy="20737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63759" y="4261624"/>
            <a:ext cx="2140068" cy="21400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0556" y="853881"/>
            <a:ext cx="82481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Методические </a:t>
            </a:r>
            <a:r>
              <a:rPr lang="ru-RU" sz="2400" dirty="0"/>
              <a:t>рекомендации для общеобразовательных </a:t>
            </a:r>
            <a:r>
              <a:rPr lang="ru-RU" sz="2400" dirty="0" smtClean="0"/>
              <a:t>организаций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План </a:t>
            </a:r>
            <a:r>
              <a:rPr lang="ru-RU" sz="2400" dirty="0"/>
              <a:t>проведения заседаний Штаба воспитательной </a:t>
            </a:r>
            <a:r>
              <a:rPr lang="ru-RU" sz="2400" dirty="0" smtClean="0"/>
              <a:t>работы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План </a:t>
            </a:r>
            <a:r>
              <a:rPr lang="ru-RU" sz="2400" dirty="0"/>
              <a:t>работы Штаба воспитательной работы на учебный </a:t>
            </a:r>
            <a:r>
              <a:rPr lang="ru-RU" sz="2400" dirty="0" smtClean="0"/>
              <a:t>год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Социальный </a:t>
            </a:r>
            <a:r>
              <a:rPr lang="ru-RU" sz="2400" dirty="0"/>
              <a:t>паспорт общеобразовательной </a:t>
            </a:r>
            <a:r>
              <a:rPr lang="ru-RU" sz="2400" dirty="0" smtClean="0"/>
              <a:t>организации/класса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Положение </a:t>
            </a:r>
            <a:r>
              <a:rPr lang="ru-RU" sz="2400" dirty="0"/>
              <a:t>о проведении мониторинга деятельности штабов воспитательной работы в общеобразовательных организациях муниципальных образований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2925514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11379</TotalTime>
  <Words>161</Words>
  <Application>Microsoft Office PowerPoint</Application>
  <PresentationFormat>Произвольный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Мой</cp:lastModifiedBy>
  <cp:revision>1059</cp:revision>
  <cp:lastPrinted>2022-12-05T09:34:13Z</cp:lastPrinted>
  <dcterms:created xsi:type="dcterms:W3CDTF">2021-01-29T01:48:04Z</dcterms:created>
  <dcterms:modified xsi:type="dcterms:W3CDTF">2023-10-20T02:26:21Z</dcterms:modified>
</cp:coreProperties>
</file>